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63" r:id="rId5"/>
    <p:sldId id="261" r:id="rId6"/>
    <p:sldId id="264" r:id="rId7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D5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E53F2FDA-1434-489E-AF0F-677A585C1E09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21" name="Obdélník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Obdélník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Obdélník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Obdélník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814DDF-ECED-40B3-A352-2D36CC32B178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31DDEB-2655-4805-93DC-E543C58C7183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7" name="Přímá spojovací čára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Rovnoramenný trojúhelník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Přímá spojovací čára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81E65-1E0D-4E22-8D7F-A8BAA8FBCA16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81E41D1C-9783-4461-91B8-08803809ADBD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416FF-64F7-4D23-BB8A-A7BD52249D91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C472A9-118C-40B6-82BA-B54A34099B00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8896CD-4EA7-4EF8-BA7F-AD0C8E638105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6" name="Rovnoramenný trojúhelní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F93C96-DD4C-49B7-8F82-678E6F39D376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5" name="Přímá spojovací čára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Rovnoramenný trojúhelník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0F75C-8F3C-46FE-9362-F60CEEB1382D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8" name="Přímá spojovací čára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Přímá spojovací čára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Rovnoramenný trojúhelní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Zástupný symbol pro obsah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79CF7-9307-4EEF-814D-BCB0646A7497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8" name="Přímá spojovací čára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Rovnoramenný trojúhelník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4DB035F-BE5E-472E-B315-4E472FEC0E30}" type="slidenum">
              <a:rPr lang="cs-CZ" smtClean="0"/>
              <a:pPr>
                <a:defRPr/>
              </a:pPr>
              <a:t>‹#›</a:t>
            </a:fld>
            <a:endParaRPr lang="cs-CZ"/>
          </a:p>
        </p:txBody>
      </p:sp>
      <p:sp>
        <p:nvSpPr>
          <p:cNvPr id="28" name="Přímá spojovací čára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Přímá spojovací čára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ovnoramenný trojúhelník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smtClean="0"/>
              <a:t>Vídeňský kongres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smtClean="0"/>
              <a:t>1814 - 1815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CongressVienna 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975" y="2182813"/>
            <a:ext cx="6559550" cy="4445000"/>
          </a:xfrm>
          <a:prstGeom prst="rect">
            <a:avLst/>
          </a:prstGeom>
          <a:noFill/>
          <a:ln w="19050">
            <a:solidFill>
              <a:srgbClr val="F4DD56"/>
            </a:solidFill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smtClean="0"/>
              <a:t>Cíle jednání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smtClean="0"/>
              <a:t>legitimita bývalých vládnoucích rodů</a:t>
            </a:r>
          </a:p>
          <a:p>
            <a:pPr eaLnBrk="1" hangingPunct="1">
              <a:defRPr/>
            </a:pPr>
            <a:r>
              <a:rPr lang="cs-CZ" smtClean="0"/>
              <a:t>zásada rovnoprávnosti</a:t>
            </a:r>
          </a:p>
          <a:p>
            <a:pPr eaLnBrk="1" hangingPunct="1">
              <a:defRPr/>
            </a:pPr>
            <a:r>
              <a:rPr lang="cs-CZ" smtClean="0"/>
              <a:t>potrestání Francie </a:t>
            </a:r>
          </a:p>
          <a:p>
            <a:pPr eaLnBrk="1" hangingPunct="1">
              <a:defRPr/>
            </a:pPr>
            <a:r>
              <a:rPr lang="cs-CZ" smtClean="0"/>
              <a:t>restaurace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cs-CZ" dirty="0" smtClean="0"/>
              <a:t>Výsledky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4041648" cy="5234136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cs-CZ" b="1" dirty="0" smtClean="0"/>
              <a:t>Francie</a:t>
            </a:r>
            <a:r>
              <a:rPr lang="cs-CZ" dirty="0" smtClean="0"/>
              <a:t> – pařížský mír: </a:t>
            </a:r>
          </a:p>
          <a:p>
            <a:pPr marL="809625" lvl="3" indent="-269875">
              <a:lnSpc>
                <a:spcPct val="90000"/>
              </a:lnSpc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hranice do r. 1792</a:t>
            </a:r>
          </a:p>
          <a:p>
            <a:pPr marL="809625" lvl="3" indent="-269875">
              <a:lnSpc>
                <a:spcPct val="90000"/>
              </a:lnSpc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3 roky okupace východofrancouzských pevností</a:t>
            </a:r>
          </a:p>
          <a:p>
            <a:pPr marL="809625" lvl="3" indent="-269875">
              <a:lnSpc>
                <a:spcPct val="90000"/>
              </a:lnSpc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Ludvík XVIII.</a:t>
            </a:r>
          </a:p>
          <a:p>
            <a:pPr marL="809625" lvl="3" indent="-269875">
              <a:lnSpc>
                <a:spcPct val="90000"/>
              </a:lnSpc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reparace</a:t>
            </a:r>
          </a:p>
          <a:p>
            <a:pPr marL="269875" indent="-269875" eaLnBrk="1" hangingPunct="1">
              <a:lnSpc>
                <a:spcPct val="90000"/>
              </a:lnSpc>
              <a:defRPr/>
            </a:pPr>
            <a:r>
              <a:rPr lang="cs-CZ" b="1" dirty="0" smtClean="0"/>
              <a:t>Anglie</a:t>
            </a:r>
            <a:r>
              <a:rPr lang="cs-CZ" dirty="0" smtClean="0"/>
              <a:t>: 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část francouzských a holandských kolonií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Helgoland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Malta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Kapsko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Cejlon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převaha na moři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buClr>
                <a:schemeClr val="accent6"/>
              </a:buClr>
              <a:defRPr/>
            </a:pPr>
            <a:r>
              <a:rPr lang="cs-CZ" b="1" dirty="0" smtClean="0"/>
              <a:t>Rusko</a:t>
            </a:r>
            <a:r>
              <a:rPr lang="cs-CZ" dirty="0" smtClean="0"/>
              <a:t>: 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zisk </a:t>
            </a:r>
            <a:r>
              <a:rPr lang="cs-CZ" sz="2400" dirty="0" smtClean="0"/>
              <a:t>velkovévodství varšavského - Kongresovka 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Finsko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Besarábie</a:t>
            </a:r>
          </a:p>
          <a:p>
            <a:pPr>
              <a:spcBef>
                <a:spcPct val="50000"/>
              </a:spcBef>
              <a:buClr>
                <a:schemeClr val="accent6"/>
              </a:buClr>
              <a:defRPr/>
            </a:pPr>
            <a:r>
              <a:rPr lang="cs-CZ" b="1" dirty="0" smtClean="0"/>
              <a:t>Prusko</a:t>
            </a:r>
            <a:r>
              <a:rPr lang="cs-CZ" dirty="0" smtClean="0"/>
              <a:t>: 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zisk ½ Saska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Porýní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Vestfálsko</a:t>
            </a:r>
          </a:p>
          <a:p>
            <a:pPr marL="809625" lvl="3" indent="-269875">
              <a:spcBef>
                <a:spcPct val="50000"/>
              </a:spcBef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400" dirty="0" smtClean="0"/>
              <a:t> Přední Pomořany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Výsledky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cs-CZ" sz="2200" b="1" dirty="0" smtClean="0"/>
              <a:t>Švédsko</a:t>
            </a:r>
            <a:r>
              <a:rPr lang="cs-CZ" sz="2200" dirty="0" smtClean="0"/>
              <a:t>:  Norsko</a:t>
            </a:r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cs-CZ" sz="2200" dirty="0" smtClean="0"/>
              <a:t> </a:t>
            </a:r>
            <a:r>
              <a:rPr lang="cs-CZ" sz="2200" b="1" dirty="0" smtClean="0"/>
              <a:t>Nizozemské </a:t>
            </a:r>
            <a:r>
              <a:rPr lang="cs-CZ" sz="2200" b="1" dirty="0" smtClean="0"/>
              <a:t>království </a:t>
            </a:r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Belgie </a:t>
            </a:r>
            <a:r>
              <a:rPr lang="cs-CZ" sz="2000" dirty="0" smtClean="0"/>
              <a:t>+ Nizozemí</a:t>
            </a:r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cs-CZ" sz="2200" dirty="0" smtClean="0"/>
              <a:t> </a:t>
            </a:r>
            <a:r>
              <a:rPr lang="cs-CZ" sz="2200" b="1" dirty="0" smtClean="0"/>
              <a:t>Švýcarsko</a:t>
            </a:r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cs-CZ" sz="2200" b="1" dirty="0" smtClean="0"/>
              <a:t>Itálie</a:t>
            </a:r>
            <a:r>
              <a:rPr lang="cs-CZ" sz="2200" dirty="0" smtClean="0"/>
              <a:t> – rozdělená</a:t>
            </a:r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Rakousko</a:t>
            </a:r>
            <a:r>
              <a:rPr lang="cs-CZ" sz="2000" dirty="0" smtClean="0"/>
              <a:t>: Lombardie, Benátsko </a:t>
            </a:r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 Habsburkové: Toskánsko</a:t>
            </a:r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 Bourboni: </a:t>
            </a:r>
            <a:r>
              <a:rPr lang="cs-CZ" sz="2000" dirty="0" err="1" smtClean="0"/>
              <a:t>Neapolsko</a:t>
            </a:r>
            <a:endParaRPr lang="cs-CZ" sz="2000" dirty="0" smtClean="0"/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 </a:t>
            </a:r>
            <a:r>
              <a:rPr lang="cs-CZ" sz="2000" dirty="0" smtClean="0"/>
              <a:t>Království sardinské – dyn</a:t>
            </a:r>
            <a:r>
              <a:rPr lang="cs-CZ" sz="2000" dirty="0" smtClean="0"/>
              <a:t>. savojská</a:t>
            </a:r>
            <a:r>
              <a:rPr lang="cs-CZ" sz="2000" dirty="0" smtClean="0"/>
              <a:t>:</a:t>
            </a:r>
            <a:endParaRPr lang="cs-CZ" sz="2000" dirty="0" smtClean="0"/>
          </a:p>
          <a:p>
            <a:pPr marL="900113" lvl="4" indent="-360363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/>
              <a:t> papežský stát</a:t>
            </a:r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cs-CZ" sz="2200" dirty="0" smtClean="0"/>
          </a:p>
          <a:p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cs-CZ" sz="2200" b="1" dirty="0" smtClean="0"/>
              <a:t>Německo-</a:t>
            </a:r>
            <a:r>
              <a:rPr lang="cs-CZ" sz="2200" dirty="0" smtClean="0"/>
              <a:t> rozdrobené</a:t>
            </a:r>
          </a:p>
          <a:p>
            <a:pPr marL="539750" lvl="4" indent="-269875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q"/>
              <a:defRPr/>
            </a:pPr>
            <a:r>
              <a:rPr lang="cs-CZ" sz="2000" dirty="0" smtClean="0">
                <a:solidFill>
                  <a:srgbClr val="C00000"/>
                </a:solidFill>
              </a:rPr>
              <a:t>1814 – Německý </a:t>
            </a:r>
            <a:r>
              <a:rPr lang="cs-CZ" sz="2000" dirty="0" smtClean="0">
                <a:solidFill>
                  <a:srgbClr val="C00000"/>
                </a:solidFill>
              </a:rPr>
              <a:t>spolek</a:t>
            </a:r>
            <a:r>
              <a:rPr lang="cs-CZ" sz="2000" dirty="0" smtClean="0"/>
              <a:t>;</a:t>
            </a:r>
          </a:p>
          <a:p>
            <a:pPr marL="900113" lvl="4" indent="-269875">
              <a:spcBef>
                <a:spcPct val="50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"/>
              <a:defRPr/>
            </a:pPr>
            <a:r>
              <a:rPr lang="cs-CZ" sz="2000" dirty="0" smtClean="0"/>
              <a:t>Říšský </a:t>
            </a:r>
            <a:r>
              <a:rPr lang="cs-CZ" sz="2000" dirty="0" smtClean="0"/>
              <a:t>sněm ve Frankfurtu</a:t>
            </a:r>
          </a:p>
          <a:p>
            <a:endParaRPr lang="cs-CZ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Vidensky kongres"/>
          <p:cNvPicPr>
            <a:picLocks noChangeAspect="1" noChangeArrowheads="1"/>
          </p:cNvPicPr>
          <p:nvPr/>
        </p:nvPicPr>
        <p:blipFill>
          <a:blip r:embed="rId2" cstate="print"/>
          <a:srcRect t="1744"/>
          <a:stretch>
            <a:fillRect/>
          </a:stretch>
        </p:blipFill>
        <p:spPr bwMode="auto">
          <a:xfrm>
            <a:off x="611188" y="404813"/>
            <a:ext cx="8064500" cy="6075362"/>
          </a:xfrm>
          <a:prstGeom prst="rect">
            <a:avLst/>
          </a:prstGeom>
          <a:noFill/>
          <a:ln w="19050">
            <a:solidFill>
              <a:srgbClr val="F4DD56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Systém vztahů – rovnováha sil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cs-CZ" sz="2800" dirty="0" smtClean="0"/>
              <a:t>tzv. </a:t>
            </a:r>
            <a:r>
              <a:rPr lang="cs-CZ" sz="2800" dirty="0" smtClean="0"/>
              <a:t>pentarchie</a:t>
            </a:r>
          </a:p>
          <a:p>
            <a:pPr>
              <a:buNone/>
            </a:pPr>
            <a:endParaRPr lang="cs-CZ" sz="2800" dirty="0" smtClean="0"/>
          </a:p>
          <a:p>
            <a:r>
              <a:rPr lang="cs-CZ" sz="2400" dirty="0" smtClean="0"/>
              <a:t>Restaurace ve Francii, Španělsku, Portugalsku, </a:t>
            </a:r>
            <a:r>
              <a:rPr lang="cs-CZ" sz="2400" dirty="0" err="1" smtClean="0"/>
              <a:t>Neapolsku</a:t>
            </a:r>
            <a:endParaRPr lang="cs-CZ" sz="2400" dirty="0" smtClean="0"/>
          </a:p>
          <a:p>
            <a:r>
              <a:rPr lang="cs-CZ" sz="2400" dirty="0" smtClean="0"/>
              <a:t> Kongres = zklamání </a:t>
            </a:r>
            <a:r>
              <a:rPr lang="cs-CZ" sz="2800" dirty="0" smtClean="0">
                <a:sym typeface="Symbol"/>
              </a:rPr>
              <a:t></a:t>
            </a:r>
            <a:r>
              <a:rPr lang="cs-CZ" sz="2800" dirty="0" smtClean="0"/>
              <a:t> </a:t>
            </a:r>
            <a:r>
              <a:rPr lang="cs-CZ" sz="2400" dirty="0" smtClean="0"/>
              <a:t>ideálem – národní stát </a:t>
            </a:r>
            <a:endParaRPr lang="cs-CZ" sz="2400" dirty="0" smtClean="0"/>
          </a:p>
          <a:p>
            <a:endParaRPr lang="cs-CZ" sz="2400" dirty="0" smtClean="0"/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</a:pPr>
            <a:r>
              <a:rPr lang="cs-CZ" sz="2400" dirty="0" smtClean="0"/>
              <a:t>Kvietismus</a:t>
            </a:r>
          </a:p>
          <a:p>
            <a:pPr>
              <a:spcBef>
                <a:spcPct val="50000"/>
              </a:spcBef>
              <a:buClr>
                <a:srgbClr val="F4DD56"/>
              </a:buClr>
            </a:pPr>
            <a:endParaRPr lang="cs-CZ" sz="2400" dirty="0" smtClean="0"/>
          </a:p>
          <a:p>
            <a:pPr>
              <a:spcBef>
                <a:spcPct val="50000"/>
              </a:spcBef>
              <a:buClr>
                <a:schemeClr val="accent6">
                  <a:lumMod val="50000"/>
                </a:schemeClr>
              </a:buClr>
            </a:pPr>
            <a:r>
              <a:rPr lang="cs-CZ" sz="2400" dirty="0" smtClean="0">
                <a:solidFill>
                  <a:srgbClr val="C00000"/>
                </a:solidFill>
              </a:rPr>
              <a:t> Svatá aliance </a:t>
            </a:r>
            <a:r>
              <a:rPr lang="cs-CZ" sz="2400" dirty="0" smtClean="0"/>
              <a:t>(září 1815)</a:t>
            </a:r>
          </a:p>
          <a:p>
            <a:pPr marL="539750" indent="-179388">
              <a:spcBef>
                <a:spcPct val="50000"/>
              </a:spcBef>
              <a:buClr>
                <a:schemeClr val="tx2">
                  <a:lumMod val="75000"/>
                </a:schemeClr>
              </a:buClr>
            </a:pPr>
            <a:r>
              <a:rPr lang="cs-CZ" sz="2400" dirty="0" smtClean="0"/>
              <a:t>Alexandr </a:t>
            </a:r>
            <a:r>
              <a:rPr lang="cs-CZ" sz="2400" dirty="0" smtClean="0"/>
              <a:t>I.</a:t>
            </a:r>
          </a:p>
          <a:p>
            <a:pPr marL="539750" indent="-179388">
              <a:spcBef>
                <a:spcPct val="50000"/>
              </a:spcBef>
              <a:buClr>
                <a:schemeClr val="tx2">
                  <a:lumMod val="75000"/>
                </a:schemeClr>
              </a:buClr>
            </a:pPr>
            <a:r>
              <a:rPr lang="cs-CZ" sz="2400" dirty="0" smtClean="0">
                <a:solidFill>
                  <a:srgbClr val="002060"/>
                </a:solidFill>
              </a:rPr>
              <a:t>zásada </a:t>
            </a:r>
            <a:r>
              <a:rPr lang="cs-CZ" sz="2400" dirty="0" smtClean="0">
                <a:solidFill>
                  <a:srgbClr val="002060"/>
                </a:solidFill>
              </a:rPr>
              <a:t>intervence</a:t>
            </a:r>
          </a:p>
          <a:p>
            <a:endParaRPr lang="cs-CZ" sz="2400" dirty="0" smtClean="0"/>
          </a:p>
          <a:p>
            <a:endParaRPr lang="cs-CZ" sz="2800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ůvod">
  <a:themeElements>
    <a:clrScheme name="Vlastní 5">
      <a:dk1>
        <a:sysClr val="windowText" lastClr="000000"/>
      </a:dk1>
      <a:lt1>
        <a:srgbClr val="D2E2DE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395750"/>
      </a:accent5>
      <a:accent6>
        <a:srgbClr val="968C8C"/>
      </a:accent6>
      <a:hlink>
        <a:srgbClr val="F7B615"/>
      </a:hlink>
      <a:folHlink>
        <a:srgbClr val="704404"/>
      </a:folHlink>
    </a:clrScheme>
    <a:fontScheme name="Původ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ůvod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74</TotalTime>
  <Words>163</Words>
  <Application>Microsoft Office PowerPoint</Application>
  <PresentationFormat>Předvádění na obrazovce (4:3)</PresentationFormat>
  <Paragraphs>54</Paragraphs>
  <Slides>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1" baseType="lpstr">
      <vt:lpstr>Tahoma</vt:lpstr>
      <vt:lpstr>Arial</vt:lpstr>
      <vt:lpstr>Wingdings</vt:lpstr>
      <vt:lpstr>Calibri</vt:lpstr>
      <vt:lpstr>Původ</vt:lpstr>
      <vt:lpstr>Vídeňský kongres</vt:lpstr>
      <vt:lpstr>Cíle jednání</vt:lpstr>
      <vt:lpstr>Výsledky</vt:lpstr>
      <vt:lpstr>Výsledky</vt:lpstr>
      <vt:lpstr>Snímek 5</vt:lpstr>
      <vt:lpstr>Systém vztahů – rovnováha sil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Vídeňský kongres</dc:title>
  <dc:creator>PhDr. Alena Hanáková</dc:creator>
  <cp:lastModifiedBy>Alena</cp:lastModifiedBy>
  <cp:revision>8</cp:revision>
  <dcterms:created xsi:type="dcterms:W3CDTF">2008-09-29T14:35:01Z</dcterms:created>
  <dcterms:modified xsi:type="dcterms:W3CDTF">2022-05-22T14:52:04Z</dcterms:modified>
</cp:coreProperties>
</file>